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63" r:id="rId4"/>
    <p:sldId id="264" r:id="rId5"/>
    <p:sldId id="273" r:id="rId6"/>
    <p:sldId id="260" r:id="rId7"/>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59" autoAdjust="0"/>
    <p:restoredTop sz="94660"/>
  </p:normalViewPr>
  <p:slideViewPr>
    <p:cSldViewPr snapToGrid="0">
      <p:cViewPr varScale="1">
        <p:scale>
          <a:sx n="74" d="100"/>
          <a:sy n="74" d="100"/>
        </p:scale>
        <p:origin x="37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259212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76168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444341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EB2B2-775A-498D-96BD-240F894F7D48}" type="datetimeFigureOut">
              <a:rPr lang="en-US" smtClean="0"/>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3163047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AEB2B2-775A-498D-96BD-240F894F7D48}" type="datetimeFigureOut">
              <a:rPr lang="en-US" smtClean="0"/>
              <a:t>12/12/2018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080315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AEB2B2-775A-498D-96BD-240F894F7D48}" type="datetimeFigureOut">
              <a:rPr lang="en-US" smtClean="0"/>
              <a:t>12/12/2018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914508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AEB2B2-775A-498D-96BD-240F894F7D48}" type="datetimeFigureOut">
              <a:rPr lang="en-US" smtClean="0"/>
              <a:t>12/12/2018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352620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AEB2B2-775A-498D-96BD-240F894F7D48}" type="datetimeFigureOut">
              <a:rPr lang="en-US" smtClean="0"/>
              <a:t>12/12/2018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5108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EB2B2-775A-498D-96BD-240F894F7D48}" type="datetimeFigureOut">
              <a:rPr lang="en-US" smtClean="0"/>
              <a:t>12/12/2018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1598332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12/12/2018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850098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EB2B2-775A-498D-96BD-240F894F7D48}" type="datetimeFigureOut">
              <a:rPr lang="en-US" smtClean="0"/>
              <a:t>12/12/2018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81E6580-B9EC-43B6-BB55-B540F6816EEC}" type="slidenum">
              <a:rPr lang="en-US" smtClean="0"/>
              <a:t>‹#›</a:t>
            </a:fld>
            <a:endParaRPr lang="en-US" dirty="0"/>
          </a:p>
        </p:txBody>
      </p:sp>
    </p:spTree>
    <p:extLst>
      <p:ext uri="{BB962C8B-B14F-4D97-AF65-F5344CB8AC3E}">
        <p14:creationId xmlns:p14="http://schemas.microsoft.com/office/powerpoint/2010/main" val="2739083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9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EB2B2-775A-498D-96BD-240F894F7D48}" type="datetimeFigureOut">
              <a:rPr lang="en-US" smtClean="0"/>
              <a:t>12/12/2018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1E6580-B9EC-43B6-BB55-B540F6816EEC}" type="slidenum">
              <a:rPr lang="en-US" smtClean="0"/>
              <a:t>‹#›</a:t>
            </a:fld>
            <a:endParaRPr lang="en-US" dirty="0"/>
          </a:p>
        </p:txBody>
      </p:sp>
    </p:spTree>
    <p:extLst>
      <p:ext uri="{BB962C8B-B14F-4D97-AF65-F5344CB8AC3E}">
        <p14:creationId xmlns:p14="http://schemas.microsoft.com/office/powerpoint/2010/main" val="2879345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4000"/>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23492" y="491298"/>
            <a:ext cx="9444507" cy="2380691"/>
          </a:xfrm>
        </p:spPr>
        <p:txBody>
          <a:bodyPr/>
          <a:lstStyle/>
          <a:p>
            <a:r>
              <a:rPr lang="en-US" b="1" i="1" dirty="0" smtClean="0">
                <a:solidFill>
                  <a:schemeClr val="accent6">
                    <a:lumMod val="75000"/>
                  </a:schemeClr>
                </a:solidFill>
              </a:rPr>
              <a:t>Woodland Public Schools</a:t>
            </a:r>
            <a:endParaRPr lang="en-US" b="1" i="1" dirty="0">
              <a:solidFill>
                <a:schemeClr val="accent6">
                  <a:lumMod val="75000"/>
                </a:schemeClr>
              </a:solidFill>
            </a:endParaRPr>
          </a:p>
        </p:txBody>
      </p:sp>
      <p:sp>
        <p:nvSpPr>
          <p:cNvPr id="3" name="Subtitle 2"/>
          <p:cNvSpPr>
            <a:spLocks noGrp="1"/>
          </p:cNvSpPr>
          <p:nvPr>
            <p:ph type="subTitle" idx="1"/>
          </p:nvPr>
        </p:nvSpPr>
        <p:spPr>
          <a:xfrm>
            <a:off x="1373745" y="3848668"/>
            <a:ext cx="9144000" cy="1655762"/>
          </a:xfrm>
        </p:spPr>
        <p:txBody>
          <a:bodyPr>
            <a:normAutofit/>
          </a:bodyPr>
          <a:lstStyle/>
          <a:p>
            <a:r>
              <a:rPr lang="en-US" sz="3600" dirty="0" smtClean="0">
                <a:solidFill>
                  <a:schemeClr val="accent6">
                    <a:lumMod val="75000"/>
                  </a:schemeClr>
                </a:solidFill>
              </a:rPr>
              <a:t>Facilities </a:t>
            </a:r>
            <a:r>
              <a:rPr lang="en-US" sz="3600" dirty="0">
                <a:solidFill>
                  <a:schemeClr val="accent6">
                    <a:lumMod val="75000"/>
                  </a:schemeClr>
                </a:solidFill>
              </a:rPr>
              <a:t>and </a:t>
            </a:r>
            <a:r>
              <a:rPr lang="en-US" sz="3600" dirty="0" smtClean="0">
                <a:solidFill>
                  <a:schemeClr val="accent6">
                    <a:lumMod val="75000"/>
                  </a:schemeClr>
                </a:solidFill>
              </a:rPr>
              <a:t>Safety </a:t>
            </a:r>
          </a:p>
          <a:p>
            <a:r>
              <a:rPr lang="en-US" sz="3600" dirty="0" smtClean="0">
                <a:solidFill>
                  <a:schemeClr val="accent6">
                    <a:lumMod val="75000"/>
                  </a:schemeClr>
                </a:solidFill>
              </a:rPr>
              <a:t>November 2018 Report </a:t>
            </a:r>
            <a:endParaRPr lang="en-US" sz="3600" dirty="0">
              <a:solidFill>
                <a:schemeClr val="accent6">
                  <a:lumMod val="75000"/>
                </a:schemeClr>
              </a:solidFill>
            </a:endParaRPr>
          </a:p>
        </p:txBody>
      </p:sp>
    </p:spTree>
    <p:extLst>
      <p:ext uri="{BB962C8B-B14F-4D97-AF65-F5344CB8AC3E}">
        <p14:creationId xmlns:p14="http://schemas.microsoft.com/office/powerpoint/2010/main" val="115624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4210"/>
            <a:ext cx="11727957" cy="817916"/>
          </a:xfrm>
          <a:prstGeom prst="rect">
            <a:avLst/>
          </a:prstGeom>
        </p:spPr>
        <p:txBody>
          <a:bodyPr wrap="square">
            <a:spAutoFit/>
          </a:bodyPr>
          <a:lstStyle/>
          <a:p>
            <a:pPr>
              <a:lnSpc>
                <a:spcPct val="115000"/>
              </a:lnSpc>
            </a:pPr>
            <a:r>
              <a:rPr lang="en-US" sz="2400" i="1" dirty="0" smtClean="0">
                <a:effectLst/>
                <a:latin typeface="Calibri" panose="020F0502020204030204" pitchFamily="34" charset="0"/>
                <a:ea typeface="Calibri" panose="020F0502020204030204" pitchFamily="34" charset="0"/>
                <a:cs typeface="Times New Roman" panose="02020603050405020304" pitchFamily="18" charset="0"/>
              </a:rPr>
              <a:t>FACILITIES REPORT</a:t>
            </a:r>
          </a:p>
          <a:p>
            <a:pPr>
              <a:lnSpc>
                <a:spcPct val="115000"/>
              </a:lnSpc>
            </a:pPr>
            <a:endParaRPr lang="en-US" sz="1700" b="1" u="sng" dirty="0">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277383" y="563182"/>
            <a:ext cx="11388642" cy="729430"/>
          </a:xfrm>
          <a:prstGeom prst="rect">
            <a:avLst/>
          </a:prstGeom>
        </p:spPr>
        <p:txBody>
          <a:bodyPr wrap="square">
            <a:spAutoFit/>
          </a:bodyPr>
          <a:lstStyle/>
          <a:p>
            <a:pPr>
              <a:lnSpc>
                <a:spcPct val="115000"/>
              </a:lnSpc>
            </a:pPr>
            <a:endParaRPr lang="en-US"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r>
              <a:rPr lang="en-US" dirty="0">
                <a:latin typeface="Calibri" panose="020F0502020204030204" pitchFamily="34" charset="0"/>
                <a:ea typeface="Calibri" panose="020F0502020204030204" pitchFamily="34" charset="0"/>
                <a:cs typeface="Times New Roman" panose="02020603050405020304" pitchFamily="18" charset="0"/>
              </a:rPr>
              <a:t> </a:t>
            </a:r>
          </a:p>
        </p:txBody>
      </p:sp>
      <p:sp>
        <p:nvSpPr>
          <p:cNvPr id="2" name="Rectangle 1"/>
          <p:cNvSpPr/>
          <p:nvPr/>
        </p:nvSpPr>
        <p:spPr>
          <a:xfrm>
            <a:off x="277383" y="1919570"/>
            <a:ext cx="10770832" cy="2640723"/>
          </a:xfrm>
          <a:prstGeom prst="rect">
            <a:avLst/>
          </a:prstGeom>
        </p:spPr>
        <p:txBody>
          <a:bodyPr wrap="square">
            <a:spAutoFit/>
          </a:bodyPr>
          <a:lstStyle/>
          <a:p>
            <a:pPr>
              <a:lnSpc>
                <a:spcPct val="115000"/>
              </a:lnSpc>
            </a:pPr>
            <a:endParaRPr lang="en-US"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130604" y="962126"/>
            <a:ext cx="8810561" cy="5755422"/>
          </a:xfrm>
          <a:prstGeom prst="rect">
            <a:avLst/>
          </a:prstGeom>
        </p:spPr>
        <p:txBody>
          <a:bodyPr wrap="square">
            <a:spAutoFit/>
          </a:bodyPr>
          <a:lstStyle/>
          <a:p>
            <a:r>
              <a:rPr lang="en-US" sz="1600" u="sng" dirty="0" smtClean="0"/>
              <a:t>Holiday Shutdown </a:t>
            </a:r>
          </a:p>
          <a:p>
            <a:r>
              <a:rPr lang="en-US" sz="1600" dirty="0" smtClean="0"/>
              <a:t>In addition to our annual routine cleaning activities, the following maintenance items are scheduled for this shutdown period:   </a:t>
            </a:r>
          </a:p>
          <a:p>
            <a:endParaRPr lang="en-US" sz="1600" dirty="0"/>
          </a:p>
          <a:p>
            <a:pPr marL="285750" indent="-285750">
              <a:buFont typeface="Arial" panose="020B0604020202020204" pitchFamily="34" charset="0"/>
              <a:buChar char="•"/>
            </a:pPr>
            <a:r>
              <a:rPr lang="en-US" sz="1600" dirty="0" smtClean="0"/>
              <a:t>Handrails for 3 stair platforms at WPS</a:t>
            </a:r>
          </a:p>
          <a:p>
            <a:pPr marL="285750" indent="-285750">
              <a:buFont typeface="Arial" panose="020B0604020202020204" pitchFamily="34" charset="0"/>
              <a:buChar char="•"/>
            </a:pPr>
            <a:r>
              <a:rPr lang="en-US" sz="1600" dirty="0" smtClean="0"/>
              <a:t>Annual compliance inspections for boilers, fire systems and backflow devices  </a:t>
            </a:r>
          </a:p>
          <a:p>
            <a:pPr marL="285750" indent="-285750">
              <a:buFont typeface="Arial" panose="020B0604020202020204" pitchFamily="34" charset="0"/>
              <a:buChar char="•"/>
            </a:pPr>
            <a:r>
              <a:rPr lang="en-US" sz="1600" dirty="0" smtClean="0"/>
              <a:t>Security straps for light covers at WHS main Gym</a:t>
            </a:r>
          </a:p>
          <a:p>
            <a:pPr marL="285750" indent="-285750">
              <a:buFont typeface="Arial" panose="020B0604020202020204" pitchFamily="34" charset="0"/>
              <a:buChar char="•"/>
            </a:pPr>
            <a:r>
              <a:rPr lang="en-US" sz="1600" dirty="0" smtClean="0"/>
              <a:t>Repair ceiling tiles, WMS Green Gym </a:t>
            </a:r>
          </a:p>
          <a:p>
            <a:endParaRPr lang="en-US" sz="1600" dirty="0" smtClean="0"/>
          </a:p>
          <a:p>
            <a:r>
              <a:rPr lang="en-US" sz="1600" u="sng" dirty="0" smtClean="0"/>
              <a:t>Injuries  </a:t>
            </a:r>
            <a:endParaRPr lang="en-US" sz="1600" u="sng" dirty="0"/>
          </a:p>
          <a:p>
            <a:r>
              <a:rPr lang="en-US" sz="1600" dirty="0" smtClean="0"/>
              <a:t>This month we encountered 2 significant employee injuries. One of these injuries occurred at the employee’s home, and the second was due to a fall from a ladder at WMS, resulting in a fracture of the employee’s leg.</a:t>
            </a:r>
          </a:p>
          <a:p>
            <a:endParaRPr lang="en-US" sz="1600" dirty="0"/>
          </a:p>
          <a:p>
            <a:r>
              <a:rPr lang="en-US" sz="1600" dirty="0" smtClean="0"/>
              <a:t>The first injury resulted from a fall forward, and the employee’s head hit a fireplace hearth. This accident resulted in a fractured neck and significant damage to his spinal cord. The employee has been in the ICU at Peace Health for three weeks, and arrangements are being made to transfer him to a long-term spinal cord rehabilitation facility possibly out of state.</a:t>
            </a:r>
          </a:p>
          <a:p>
            <a:endParaRPr lang="en-US" sz="1600" dirty="0"/>
          </a:p>
          <a:p>
            <a:r>
              <a:rPr lang="en-US" sz="1600" dirty="0" smtClean="0"/>
              <a:t>The second injury occurred when an employee was installing a projector system in the Middle School Library. The employee misstepped on the ladder and fell onto his knee, fracturing it and causing ligament damage. This injury also required hospitalization. </a:t>
            </a:r>
          </a:p>
          <a:p>
            <a:endParaRPr lang="en-US" sz="1600" dirty="0"/>
          </a:p>
        </p:txBody>
      </p:sp>
    </p:spTree>
    <p:extLst>
      <p:ext uri="{BB962C8B-B14F-4D97-AF65-F5344CB8AC3E}">
        <p14:creationId xmlns:p14="http://schemas.microsoft.com/office/powerpoint/2010/main" val="1353645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7440" y="313610"/>
            <a:ext cx="10515600" cy="626548"/>
          </a:xfrm>
        </p:spPr>
        <p:txBody>
          <a:bodyPr>
            <a:normAutofit/>
          </a:bodyPr>
          <a:lstStyle/>
          <a:p>
            <a:r>
              <a:rPr lang="en-US" sz="2800" b="1" dirty="0" smtClean="0"/>
              <a:t>FACILITY CHARTS – </a:t>
            </a:r>
            <a:r>
              <a:rPr lang="en-US" sz="2400" i="1" dirty="0" smtClean="0"/>
              <a:t>POWER COST AND WORK ORDER STATUS</a:t>
            </a:r>
            <a:endParaRPr lang="en-US" sz="2400" i="1" dirty="0"/>
          </a:p>
        </p:txBody>
      </p:sp>
      <p:pic>
        <p:nvPicPr>
          <p:cNvPr id="6" name="Picture 5"/>
          <p:cNvPicPr>
            <a:picLocks noChangeAspect="1"/>
          </p:cNvPicPr>
          <p:nvPr/>
        </p:nvPicPr>
        <p:blipFill>
          <a:blip r:embed="rId2"/>
          <a:stretch>
            <a:fillRect/>
          </a:stretch>
        </p:blipFill>
        <p:spPr>
          <a:xfrm>
            <a:off x="387439" y="1497539"/>
            <a:ext cx="5541213" cy="4027498"/>
          </a:xfrm>
          <a:prstGeom prst="rect">
            <a:avLst/>
          </a:prstGeom>
        </p:spPr>
      </p:pic>
      <p:pic>
        <p:nvPicPr>
          <p:cNvPr id="8" name="Picture 7"/>
          <p:cNvPicPr>
            <a:picLocks noChangeAspect="1"/>
          </p:cNvPicPr>
          <p:nvPr/>
        </p:nvPicPr>
        <p:blipFill>
          <a:blip r:embed="rId3"/>
          <a:stretch>
            <a:fillRect/>
          </a:stretch>
        </p:blipFill>
        <p:spPr>
          <a:xfrm>
            <a:off x="6147785" y="1497539"/>
            <a:ext cx="5643897" cy="4027498"/>
          </a:xfrm>
          <a:prstGeom prst="rect">
            <a:avLst/>
          </a:prstGeom>
        </p:spPr>
      </p:pic>
    </p:spTree>
    <p:extLst>
      <p:ext uri="{BB962C8B-B14F-4D97-AF65-F5344CB8AC3E}">
        <p14:creationId xmlns:p14="http://schemas.microsoft.com/office/powerpoint/2010/main" val="40789361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798" y="557915"/>
            <a:ext cx="10515600" cy="626548"/>
          </a:xfrm>
        </p:spPr>
        <p:txBody>
          <a:bodyPr>
            <a:noAutofit/>
          </a:bodyPr>
          <a:lstStyle/>
          <a:p>
            <a:r>
              <a:rPr lang="en-US" sz="2400" b="1" dirty="0" smtClean="0"/>
              <a:t>FACILITY CHARTS – </a:t>
            </a:r>
            <a:br>
              <a:rPr lang="en-US" sz="2400" b="1" dirty="0" smtClean="0"/>
            </a:br>
            <a:r>
              <a:rPr lang="en-US" sz="2400" b="1" dirty="0" smtClean="0"/>
              <a:t>WATER USAGE</a:t>
            </a:r>
            <a:br>
              <a:rPr lang="en-US" sz="2400" b="1" dirty="0" smtClean="0"/>
            </a:br>
            <a:r>
              <a:rPr lang="en-US" sz="2400" i="1" dirty="0" smtClean="0"/>
              <a:t>WHS, WIS, WMS, WPS</a:t>
            </a:r>
            <a:endParaRPr lang="en-US" sz="2400" i="1" dirty="0"/>
          </a:p>
        </p:txBody>
      </p:sp>
      <p:sp>
        <p:nvSpPr>
          <p:cNvPr id="3" name="TextBox 2"/>
          <p:cNvSpPr txBox="1"/>
          <p:nvPr/>
        </p:nvSpPr>
        <p:spPr>
          <a:xfrm>
            <a:off x="8436404" y="244991"/>
            <a:ext cx="3216650" cy="1077218"/>
          </a:xfrm>
          <a:prstGeom prst="rect">
            <a:avLst/>
          </a:prstGeom>
          <a:noFill/>
          <a:ln>
            <a:solidFill>
              <a:schemeClr val="bg1">
                <a:lumMod val="65000"/>
              </a:schemeClr>
            </a:solidFill>
          </a:ln>
        </p:spPr>
        <p:txBody>
          <a:bodyPr wrap="none" rtlCol="0">
            <a:spAutoFit/>
          </a:bodyPr>
          <a:lstStyle/>
          <a:p>
            <a:pPr algn="ctr"/>
            <a:r>
              <a:rPr lang="en-US" sz="1600" i="1" u="sng" dirty="0" smtClean="0"/>
              <a:t>Note</a:t>
            </a:r>
          </a:p>
          <a:p>
            <a:r>
              <a:rPr lang="en-US" sz="1600" i="1" dirty="0" smtClean="0"/>
              <a:t>Water charts are updated every two</a:t>
            </a:r>
          </a:p>
          <a:p>
            <a:r>
              <a:rPr lang="en-US" sz="1600" i="1" dirty="0"/>
              <a:t>m</a:t>
            </a:r>
            <a:r>
              <a:rPr lang="en-US" sz="1600" i="1" dirty="0" smtClean="0"/>
              <a:t>onths</a:t>
            </a:r>
            <a:r>
              <a:rPr lang="en-US" sz="1600" i="1" dirty="0"/>
              <a:t>.</a:t>
            </a:r>
            <a:r>
              <a:rPr lang="en-US" sz="1600" i="1" dirty="0" smtClean="0"/>
              <a:t> Next update to these charts</a:t>
            </a:r>
          </a:p>
          <a:p>
            <a:r>
              <a:rPr lang="en-US" sz="1600" i="1" dirty="0" smtClean="0"/>
              <a:t>in January 2019.</a:t>
            </a:r>
            <a:endParaRPr lang="en-US" sz="1600" i="1" dirty="0"/>
          </a:p>
        </p:txBody>
      </p:sp>
      <p:sp>
        <p:nvSpPr>
          <p:cNvPr id="13" name="TextBox 12"/>
          <p:cNvSpPr txBox="1"/>
          <p:nvPr/>
        </p:nvSpPr>
        <p:spPr>
          <a:xfrm flipH="1">
            <a:off x="3913681" y="4429997"/>
            <a:ext cx="4170025" cy="1384995"/>
          </a:xfrm>
          <a:prstGeom prst="rect">
            <a:avLst/>
          </a:prstGeom>
          <a:noFill/>
        </p:spPr>
        <p:txBody>
          <a:bodyPr wrap="square" rtlCol="0">
            <a:spAutoFit/>
          </a:bodyPr>
          <a:lstStyle/>
          <a:p>
            <a:pPr algn="ctr"/>
            <a:r>
              <a:rPr lang="en-US" sz="1400" i="1" dirty="0" smtClean="0"/>
              <a:t>The WMS chart has been reconfigured to include the following 7 meters: 755 Park high and low flow, BO and Team High, PIT house, bus barn, athletic field and DO. All of these meters are totaled on the WMS graph, but each data point is recorded separately to aid in identifying leaks. </a:t>
            </a:r>
            <a:endParaRPr lang="en-US" sz="1400" i="1" dirty="0"/>
          </a:p>
        </p:txBody>
      </p:sp>
      <p:pic>
        <p:nvPicPr>
          <p:cNvPr id="4" name="Picture 3"/>
          <p:cNvPicPr>
            <a:picLocks noChangeAspect="1"/>
          </p:cNvPicPr>
          <p:nvPr/>
        </p:nvPicPr>
        <p:blipFill>
          <a:blip r:embed="rId2"/>
          <a:stretch>
            <a:fillRect/>
          </a:stretch>
        </p:blipFill>
        <p:spPr>
          <a:xfrm>
            <a:off x="360403" y="1479568"/>
            <a:ext cx="3510822" cy="2633117"/>
          </a:xfrm>
          <a:prstGeom prst="rect">
            <a:avLst/>
          </a:prstGeom>
        </p:spPr>
      </p:pic>
      <p:pic>
        <p:nvPicPr>
          <p:cNvPr id="5" name="Picture 4"/>
          <p:cNvPicPr>
            <a:picLocks noChangeAspect="1"/>
          </p:cNvPicPr>
          <p:nvPr/>
        </p:nvPicPr>
        <p:blipFill>
          <a:blip r:embed="rId3"/>
          <a:stretch>
            <a:fillRect/>
          </a:stretch>
        </p:blipFill>
        <p:spPr>
          <a:xfrm>
            <a:off x="360401" y="4213311"/>
            <a:ext cx="3510824" cy="2475063"/>
          </a:xfrm>
          <a:prstGeom prst="rect">
            <a:avLst/>
          </a:prstGeom>
        </p:spPr>
      </p:pic>
      <p:pic>
        <p:nvPicPr>
          <p:cNvPr id="6" name="Picture 5"/>
          <p:cNvPicPr>
            <a:picLocks noChangeAspect="1"/>
          </p:cNvPicPr>
          <p:nvPr/>
        </p:nvPicPr>
        <p:blipFill>
          <a:blip r:embed="rId4"/>
          <a:stretch>
            <a:fillRect/>
          </a:stretch>
        </p:blipFill>
        <p:spPr>
          <a:xfrm>
            <a:off x="4060825" y="1479568"/>
            <a:ext cx="3875737" cy="2655324"/>
          </a:xfrm>
          <a:prstGeom prst="rect">
            <a:avLst/>
          </a:prstGeom>
        </p:spPr>
      </p:pic>
      <p:pic>
        <p:nvPicPr>
          <p:cNvPr id="7" name="Picture 6"/>
          <p:cNvPicPr>
            <a:picLocks noChangeAspect="1"/>
          </p:cNvPicPr>
          <p:nvPr/>
        </p:nvPicPr>
        <p:blipFill>
          <a:blip r:embed="rId5"/>
          <a:stretch>
            <a:fillRect/>
          </a:stretch>
        </p:blipFill>
        <p:spPr>
          <a:xfrm>
            <a:off x="8083707" y="1479568"/>
            <a:ext cx="3859397" cy="2633117"/>
          </a:xfrm>
          <a:prstGeom prst="rect">
            <a:avLst/>
          </a:prstGeom>
        </p:spPr>
      </p:pic>
      <p:pic>
        <p:nvPicPr>
          <p:cNvPr id="8" name="Picture 7"/>
          <p:cNvPicPr>
            <a:picLocks noChangeAspect="1"/>
          </p:cNvPicPr>
          <p:nvPr/>
        </p:nvPicPr>
        <p:blipFill>
          <a:blip r:embed="rId6"/>
          <a:stretch>
            <a:fillRect/>
          </a:stretch>
        </p:blipFill>
        <p:spPr>
          <a:xfrm>
            <a:off x="8083706" y="4213310"/>
            <a:ext cx="3859397" cy="2475631"/>
          </a:xfrm>
          <a:prstGeom prst="rect">
            <a:avLst/>
          </a:prstGeom>
        </p:spPr>
      </p:pic>
    </p:spTree>
    <p:extLst>
      <p:ext uri="{BB962C8B-B14F-4D97-AF65-F5344CB8AC3E}">
        <p14:creationId xmlns:p14="http://schemas.microsoft.com/office/powerpoint/2010/main" val="1695958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7000"/>
            <a:lum/>
          </a:blip>
          <a:srcRect/>
          <a:stretch>
            <a:fillRect t="-17000" b="-17000"/>
          </a:stretch>
        </a:blipFill>
        <a:effectLst/>
      </p:bgPr>
    </p:bg>
    <p:spTree>
      <p:nvGrpSpPr>
        <p:cNvPr id="1" name=""/>
        <p:cNvGrpSpPr/>
        <p:nvPr/>
      </p:nvGrpSpPr>
      <p:grpSpPr>
        <a:xfrm>
          <a:off x="0" y="0"/>
          <a:ext cx="0" cy="0"/>
          <a:chOff x="0" y="0"/>
          <a:chExt cx="0" cy="0"/>
        </a:xfrm>
      </p:grpSpPr>
      <p:sp>
        <p:nvSpPr>
          <p:cNvPr id="4" name="TextBox 3"/>
          <p:cNvSpPr txBox="1"/>
          <p:nvPr/>
        </p:nvSpPr>
        <p:spPr>
          <a:xfrm>
            <a:off x="681463" y="1080263"/>
            <a:ext cx="10615756" cy="4862870"/>
          </a:xfrm>
          <a:prstGeom prst="rect">
            <a:avLst/>
          </a:prstGeom>
          <a:noFill/>
        </p:spPr>
        <p:txBody>
          <a:bodyPr wrap="square" rtlCol="0">
            <a:spAutoFit/>
          </a:bodyPr>
          <a:lstStyle/>
          <a:p>
            <a:endParaRPr lang="en-US" sz="2000" dirty="0"/>
          </a:p>
          <a:p>
            <a:r>
              <a:rPr lang="en-US" u="sng" dirty="0" smtClean="0"/>
              <a:t>Accidents for the Month </a:t>
            </a:r>
          </a:p>
          <a:p>
            <a:pPr marL="285750" indent="-285750">
              <a:buFont typeface="Arial" panose="020B0604020202020204" pitchFamily="34" charset="0"/>
              <a:buChar char="•"/>
            </a:pPr>
            <a:r>
              <a:rPr lang="en-US" dirty="0" smtClean="0"/>
              <a:t>There were 10 accidents/incidents for the month; 6 students and 4 staff.   </a:t>
            </a:r>
          </a:p>
          <a:p>
            <a:r>
              <a:rPr lang="en-US" dirty="0" smtClean="0"/>
              <a:t>   </a:t>
            </a:r>
            <a:endParaRPr lang="en-US" u="sng" dirty="0" smtClean="0"/>
          </a:p>
          <a:p>
            <a:r>
              <a:rPr lang="en-US" u="sng" dirty="0" smtClean="0"/>
              <a:t>Staff Accidents/Incidents</a:t>
            </a:r>
          </a:p>
          <a:p>
            <a:pPr marL="342900" indent="-342900">
              <a:buFont typeface="Arial" panose="020B0604020202020204" pitchFamily="34" charset="0"/>
              <a:buChar char="•"/>
            </a:pPr>
            <a:r>
              <a:rPr lang="en-US" dirty="0" smtClean="0"/>
              <a:t>There were 2 staff incidents as the result of student behavior.</a:t>
            </a:r>
          </a:p>
          <a:p>
            <a:pPr marL="342900" indent="-342900">
              <a:buFont typeface="Arial" panose="020B0604020202020204" pitchFamily="34" charset="0"/>
              <a:buChar char="•"/>
            </a:pPr>
            <a:r>
              <a:rPr lang="en-US" dirty="0" smtClean="0"/>
              <a:t>WIS employee tripped walking up stairs.  </a:t>
            </a:r>
            <a:endParaRPr lang="en-US" dirty="0"/>
          </a:p>
          <a:p>
            <a:pPr marL="342900" indent="-342900">
              <a:buFont typeface="Arial" panose="020B0604020202020204" pitchFamily="34" charset="0"/>
              <a:buChar char="•"/>
            </a:pPr>
            <a:r>
              <a:rPr lang="en-US" dirty="0" smtClean="0"/>
              <a:t>WIS staff slipped on wet floor in lunchroom.</a:t>
            </a:r>
          </a:p>
          <a:p>
            <a:endParaRPr lang="en-US" dirty="0"/>
          </a:p>
          <a:p>
            <a:r>
              <a:rPr lang="en-US" u="sng" dirty="0" smtClean="0"/>
              <a:t>Student Accidents/Injuries </a:t>
            </a:r>
            <a:endParaRPr lang="en-US" u="sng" dirty="0"/>
          </a:p>
          <a:p>
            <a:pPr marL="342900" indent="-342900">
              <a:buFont typeface="Arial" panose="020B0604020202020204" pitchFamily="34" charset="0"/>
              <a:buChar char="•"/>
            </a:pPr>
            <a:r>
              <a:rPr lang="en-US" dirty="0"/>
              <a:t>WPS – Student </a:t>
            </a:r>
            <a:r>
              <a:rPr lang="en-US" dirty="0" smtClean="0"/>
              <a:t>scraped arm due to slipping on play structure.</a:t>
            </a:r>
          </a:p>
          <a:p>
            <a:pPr marL="342900" indent="-342900">
              <a:buFont typeface="Arial" panose="020B0604020202020204" pitchFamily="34" charset="0"/>
              <a:buChar char="•"/>
            </a:pPr>
            <a:r>
              <a:rPr lang="en-US" dirty="0" smtClean="0"/>
              <a:t>WIS – Student fractured arm falling on playground.</a:t>
            </a:r>
          </a:p>
          <a:p>
            <a:pPr marL="342900" indent="-342900">
              <a:buFont typeface="Arial" panose="020B0604020202020204" pitchFamily="34" charset="0"/>
              <a:buChar char="•"/>
            </a:pPr>
            <a:r>
              <a:rPr lang="en-US" dirty="0" smtClean="0"/>
              <a:t>PIT (WMS) </a:t>
            </a:r>
            <a:r>
              <a:rPr lang="en-US" dirty="0"/>
              <a:t>– </a:t>
            </a:r>
            <a:r>
              <a:rPr lang="en-US" dirty="0" smtClean="0"/>
              <a:t>Student dropped tray on foot; minor tenderness. </a:t>
            </a:r>
          </a:p>
          <a:p>
            <a:pPr marL="342900" indent="-342900">
              <a:buFont typeface="Arial" panose="020B0604020202020204" pitchFamily="34" charset="0"/>
              <a:buChar char="•"/>
            </a:pPr>
            <a:r>
              <a:rPr lang="en-US" dirty="0" smtClean="0"/>
              <a:t>PIT (WMS)- Student in wheelchair missed ramp and fell forward; scrape on R/arm.</a:t>
            </a:r>
            <a:endParaRPr lang="en-US" dirty="0"/>
          </a:p>
          <a:p>
            <a:pPr marL="342900" indent="-342900">
              <a:buFont typeface="Arial" panose="020B0604020202020204" pitchFamily="34" charset="0"/>
              <a:buChar char="•"/>
            </a:pPr>
            <a:r>
              <a:rPr lang="en-US" dirty="0" smtClean="0"/>
              <a:t>WHS – Fell during basketball and strained right arm.</a:t>
            </a:r>
          </a:p>
          <a:p>
            <a:pPr marL="342900" indent="-342900">
              <a:buFont typeface="Arial" panose="020B0604020202020204" pitchFamily="34" charset="0"/>
              <a:buChar char="•"/>
            </a:pPr>
            <a:r>
              <a:rPr lang="en-US" dirty="0" smtClean="0"/>
              <a:t>WHS –Student broke pinky when contact was made with another student during basketball.</a:t>
            </a:r>
          </a:p>
          <a:p>
            <a:endParaRPr lang="en-US" sz="2000" dirty="0"/>
          </a:p>
        </p:txBody>
      </p:sp>
      <p:sp>
        <p:nvSpPr>
          <p:cNvPr id="5" name="TextBox 4"/>
          <p:cNvSpPr txBox="1"/>
          <p:nvPr/>
        </p:nvSpPr>
        <p:spPr>
          <a:xfrm>
            <a:off x="312109" y="467672"/>
            <a:ext cx="2549609" cy="523220"/>
          </a:xfrm>
          <a:prstGeom prst="rect">
            <a:avLst/>
          </a:prstGeom>
          <a:noFill/>
        </p:spPr>
        <p:txBody>
          <a:bodyPr wrap="none" rtlCol="0">
            <a:spAutoFit/>
          </a:bodyPr>
          <a:lstStyle/>
          <a:p>
            <a:r>
              <a:rPr lang="en-US" sz="2800" i="1" dirty="0" smtClean="0"/>
              <a:t>SAFETY  CHARTS</a:t>
            </a:r>
            <a:endParaRPr lang="en-US" sz="2800" i="1" dirty="0"/>
          </a:p>
        </p:txBody>
      </p:sp>
    </p:spTree>
    <p:extLst>
      <p:ext uri="{BB962C8B-B14F-4D97-AF65-F5344CB8AC3E}">
        <p14:creationId xmlns:p14="http://schemas.microsoft.com/office/powerpoint/2010/main" val="7516042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7000"/>
            <a:lum/>
          </a:blip>
          <a:srcRect/>
          <a:stretch>
            <a:fillRect t="-17000" b="-17000"/>
          </a:stretch>
        </a:blipFill>
        <a:effectLst/>
      </p:bgPr>
    </p:bg>
    <p:spTree>
      <p:nvGrpSpPr>
        <p:cNvPr id="1" name=""/>
        <p:cNvGrpSpPr/>
        <p:nvPr/>
      </p:nvGrpSpPr>
      <p:grpSpPr>
        <a:xfrm>
          <a:off x="0" y="0"/>
          <a:ext cx="0" cy="0"/>
          <a:chOff x="0" y="0"/>
          <a:chExt cx="0" cy="0"/>
        </a:xfrm>
      </p:grpSpPr>
      <p:sp>
        <p:nvSpPr>
          <p:cNvPr id="5" name="TextBox 4"/>
          <p:cNvSpPr txBox="1"/>
          <p:nvPr/>
        </p:nvSpPr>
        <p:spPr>
          <a:xfrm>
            <a:off x="144683" y="184475"/>
            <a:ext cx="2549609" cy="523220"/>
          </a:xfrm>
          <a:prstGeom prst="rect">
            <a:avLst/>
          </a:prstGeom>
          <a:noFill/>
        </p:spPr>
        <p:txBody>
          <a:bodyPr wrap="none" rtlCol="0">
            <a:spAutoFit/>
          </a:bodyPr>
          <a:lstStyle/>
          <a:p>
            <a:r>
              <a:rPr lang="en-US" sz="2800" i="1" dirty="0" smtClean="0"/>
              <a:t>SAFETY  CHARTS</a:t>
            </a:r>
            <a:endParaRPr lang="en-US" sz="2800" i="1" dirty="0"/>
          </a:p>
        </p:txBody>
      </p:sp>
      <p:pic>
        <p:nvPicPr>
          <p:cNvPr id="2" name="Picture 1"/>
          <p:cNvPicPr>
            <a:picLocks noChangeAspect="1"/>
          </p:cNvPicPr>
          <p:nvPr/>
        </p:nvPicPr>
        <p:blipFill>
          <a:blip r:embed="rId3"/>
          <a:stretch>
            <a:fillRect/>
          </a:stretch>
        </p:blipFill>
        <p:spPr>
          <a:xfrm>
            <a:off x="1240701" y="914024"/>
            <a:ext cx="3936606" cy="2593691"/>
          </a:xfrm>
          <a:prstGeom prst="rect">
            <a:avLst/>
          </a:prstGeom>
        </p:spPr>
      </p:pic>
      <p:pic>
        <p:nvPicPr>
          <p:cNvPr id="3" name="Picture 2"/>
          <p:cNvPicPr>
            <a:picLocks noChangeAspect="1"/>
          </p:cNvPicPr>
          <p:nvPr/>
        </p:nvPicPr>
        <p:blipFill>
          <a:blip r:embed="rId4"/>
          <a:stretch>
            <a:fillRect/>
          </a:stretch>
        </p:blipFill>
        <p:spPr>
          <a:xfrm>
            <a:off x="5927346" y="914024"/>
            <a:ext cx="4208328" cy="2576151"/>
          </a:xfrm>
          <a:prstGeom prst="rect">
            <a:avLst/>
          </a:prstGeom>
        </p:spPr>
      </p:pic>
      <p:pic>
        <p:nvPicPr>
          <p:cNvPr id="9" name="Picture 8"/>
          <p:cNvPicPr>
            <a:picLocks noChangeAspect="1"/>
          </p:cNvPicPr>
          <p:nvPr/>
        </p:nvPicPr>
        <p:blipFill>
          <a:blip r:embed="rId5"/>
          <a:stretch>
            <a:fillRect/>
          </a:stretch>
        </p:blipFill>
        <p:spPr>
          <a:xfrm>
            <a:off x="1240701" y="3841631"/>
            <a:ext cx="3936606" cy="2559169"/>
          </a:xfrm>
          <a:prstGeom prst="rect">
            <a:avLst/>
          </a:prstGeom>
        </p:spPr>
      </p:pic>
      <p:pic>
        <p:nvPicPr>
          <p:cNvPr id="10" name="Picture 9"/>
          <p:cNvPicPr>
            <a:picLocks noChangeAspect="1"/>
          </p:cNvPicPr>
          <p:nvPr/>
        </p:nvPicPr>
        <p:blipFill>
          <a:blip r:embed="rId6"/>
          <a:stretch>
            <a:fillRect/>
          </a:stretch>
        </p:blipFill>
        <p:spPr>
          <a:xfrm>
            <a:off x="5927346" y="3841631"/>
            <a:ext cx="4208328" cy="2559169"/>
          </a:xfrm>
          <a:prstGeom prst="rect">
            <a:avLst/>
          </a:prstGeom>
        </p:spPr>
      </p:pic>
    </p:spTree>
    <p:extLst>
      <p:ext uri="{BB962C8B-B14F-4D97-AF65-F5344CB8AC3E}">
        <p14:creationId xmlns:p14="http://schemas.microsoft.com/office/powerpoint/2010/main" val="31933113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57651</TotalTime>
  <Words>442</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Woodland Public Schools</vt:lpstr>
      <vt:lpstr>PowerPoint Presentation</vt:lpstr>
      <vt:lpstr>FACILITY CHARTS – POWER COST AND WORK ORDER STATUS</vt:lpstr>
      <vt:lpstr>FACILITY CHARTS –  WATER USAGE WHS, WIS, WMS, WPS</vt:lpstr>
      <vt:lpstr>PowerPoint Presentation</vt:lpstr>
      <vt:lpstr>PowerPoint Presentation</vt:lpstr>
    </vt:vector>
  </TitlesOfParts>
  <Company>Woodland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and Safety</dc:title>
  <dc:creator>Landrigan, Scott</dc:creator>
  <cp:lastModifiedBy>Landrigan, Scott</cp:lastModifiedBy>
  <cp:revision>373</cp:revision>
  <cp:lastPrinted>2018-09-25T00:06:09Z</cp:lastPrinted>
  <dcterms:created xsi:type="dcterms:W3CDTF">2016-04-19T23:51:26Z</dcterms:created>
  <dcterms:modified xsi:type="dcterms:W3CDTF">2018-12-12T21:32:43Z</dcterms:modified>
</cp:coreProperties>
</file>